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3" r:id="rId3"/>
    <p:sldId id="278" r:id="rId4"/>
    <p:sldId id="265" r:id="rId5"/>
    <p:sldId id="267" r:id="rId6"/>
    <p:sldId id="268" r:id="rId7"/>
    <p:sldId id="259" r:id="rId8"/>
    <p:sldId id="266" r:id="rId9"/>
    <p:sldId id="269" r:id="rId10"/>
    <p:sldId id="270" r:id="rId11"/>
    <p:sldId id="261" r:id="rId12"/>
    <p:sldId id="264" r:id="rId13"/>
    <p:sldId id="271" r:id="rId14"/>
    <p:sldId id="272" r:id="rId15"/>
    <p:sldId id="27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169B"/>
    <a:srgbClr val="D5B3ED"/>
    <a:srgbClr val="C583E9"/>
    <a:srgbClr val="A704FB"/>
    <a:srgbClr val="C45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01"/>
  </p:normalViewPr>
  <p:slideViewPr>
    <p:cSldViewPr snapToGrid="0">
      <p:cViewPr varScale="1">
        <p:scale>
          <a:sx n="83" d="100"/>
          <a:sy n="83" d="100"/>
        </p:scale>
        <p:origin x="116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C5F41-62A7-A14D-BC54-8DDD3AAD6212}" type="datetimeFigureOut">
              <a:rPr lang="nl-NL" smtClean="0"/>
              <a:t>05-09-2022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D8124-EE47-E743-A7AB-BD50BD6EA91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3160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8124-EE47-E743-A7AB-BD50BD6EA91C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9488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8124-EE47-E743-A7AB-BD50BD6EA91C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429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8124-EE47-E743-A7AB-BD50BD6EA91C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6031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8124-EE47-E743-A7AB-BD50BD6EA91C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686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8124-EE47-E743-A7AB-BD50BD6EA91C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6011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8124-EE47-E743-A7AB-BD50BD6EA91C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36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8124-EE47-E743-A7AB-BD50BD6EA91C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41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8124-EE47-E743-A7AB-BD50BD6EA91C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828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8124-EE47-E743-A7AB-BD50BD6EA91C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9681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8124-EE47-E743-A7AB-BD50BD6EA91C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6987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E3B5E-C462-00D0-4740-3BEA90EFF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3B8A8DB-D1F8-6C11-5653-9B17BA18F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9BD8B9B-56AF-FA1B-09D3-E5A2B6FC1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068-C7F0-3F49-8A05-5947153D3239}" type="datetimeFigureOut">
              <a:rPr lang="nl-NL" smtClean="0"/>
              <a:t>05-09-2022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FC0E432-068F-DACA-D756-8C8BE651C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32EDBED-74D7-A9F3-BDC5-BB4C548B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9186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F1A111-A283-A2F2-65E0-334EDF81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A00143A-2EFD-8782-CDBD-0CE28B893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3F24863-7139-061F-5550-DD2FC8B94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068-C7F0-3F49-8A05-5947153D3239}" type="datetimeFigureOut">
              <a:rPr lang="nl-NL" smtClean="0"/>
              <a:t>05-09-2022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03D996F-95D8-520F-328C-B7268F85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3FBC51-D4FC-2D05-0569-7AFF0284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917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C8D26100-3E9C-F0B4-A0B0-EAF844308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136A143-70CB-A8C6-A2A3-128B22154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EEFA7A7-A2FD-D434-DCBC-61FB13414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068-C7F0-3F49-8A05-5947153D3239}" type="datetimeFigureOut">
              <a:rPr lang="nl-NL" smtClean="0"/>
              <a:t>05-09-2022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EF3B64-C0E1-3193-ED9C-9182D4699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7028C1C-7955-1ACC-D906-06C370865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085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092A07-BB7C-F929-F922-B27281DF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C74E56-ECE7-F176-2605-784120A33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ECD07A4-F9D7-EFF7-5A9D-13EBFBAD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068-C7F0-3F49-8A05-5947153D3239}" type="datetimeFigureOut">
              <a:rPr lang="nl-NL" smtClean="0"/>
              <a:t>05-09-2022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BCB410-B489-5063-3DB6-AD181701D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0A3E7A-8D3E-E9C2-8AE7-D4173F25B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90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B8971-6B8F-99C3-4050-D99C7C194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B56866F-4E9D-A909-7D64-A485DE643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0E9C037-BE3D-1E5E-EE62-96A3C891D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068-C7F0-3F49-8A05-5947153D3239}" type="datetimeFigureOut">
              <a:rPr lang="nl-NL" smtClean="0"/>
              <a:t>05-09-2022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CD72686-DB53-D7D8-E4D4-89C3C8239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C6C14E-DA0A-673A-F30C-B4D86678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5139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F3194-38BC-529A-70E8-29140245A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C2518FA-D1BA-489B-62B4-9BE7787A3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CA74B5C-66B7-9BA2-2531-8CA4078CB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E893667-CEE6-A0F4-4753-B8171DA12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068-C7F0-3F49-8A05-5947153D3239}" type="datetimeFigureOut">
              <a:rPr lang="nl-NL" smtClean="0"/>
              <a:t>05-09-2022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B8AF459-DFF1-764E-E8BF-5C71B800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33F049F-1F7F-9FD2-73E1-959C29189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03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5ED84F-6C65-0566-50F5-EDC5C49C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55E5413-05E6-0D86-CBCD-88F787D45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8429969-729E-4BC4-02F4-2EB0B9E4B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77BFD7C-8204-7F3B-0625-2869E0EA8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910B16E-F2DA-2827-7CF3-205E6719D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DA3A8C5-B278-C50E-480E-6697E3489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068-C7F0-3F49-8A05-5947153D3239}" type="datetimeFigureOut">
              <a:rPr lang="nl-NL" smtClean="0"/>
              <a:t>05-09-2022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7878E4B-F3AD-B51D-47D7-C3B447E44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7763C29F-CE37-620B-463D-8DAA3BCF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4085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5CD66-7BFC-5A8A-5EBF-4524ED58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22F6804-D1A8-D8DF-591C-F7057B3E9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068-C7F0-3F49-8A05-5947153D3239}" type="datetimeFigureOut">
              <a:rPr lang="nl-NL" smtClean="0"/>
              <a:t>05-09-2022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F936D59-6670-54CF-2A7B-98F1A3C89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13EB28F-9761-832C-9AA6-5D118352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5915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0972F77-5928-EA8D-F6AC-9AA27292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068-C7F0-3F49-8A05-5947153D3239}" type="datetimeFigureOut">
              <a:rPr lang="nl-NL" smtClean="0"/>
              <a:t>05-09-2022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3D547E-075A-2A6D-8E8E-DF30752A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C006C2-B01E-4AE3-22C7-FB2389019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659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E7B73-523C-E8C7-2648-882354AA4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D595F4-5380-D7CB-A45A-0746368FA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C1F1A6B-AC69-7566-0B75-59B0CCB14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05A9A0E-8DDD-5E15-08A4-ACA7C68CE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068-C7F0-3F49-8A05-5947153D3239}" type="datetimeFigureOut">
              <a:rPr lang="nl-NL" smtClean="0"/>
              <a:t>05-09-2022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FB44901-D4E2-AB0F-E066-92CC748A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40803EE-03F5-3B70-A0E5-DA29F055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0634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B4FC6-4D91-23FA-C32A-B0914178B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678901C-0660-D450-E64F-904B2FF77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37665AD-DB51-A314-9BD4-4C4E02829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E06933B-461C-B1EB-3F1E-45023F709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068-C7F0-3F49-8A05-5947153D3239}" type="datetimeFigureOut">
              <a:rPr lang="nl-NL" smtClean="0"/>
              <a:t>05-09-2022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3409597-D986-5E81-8E6A-FC34FD786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6252571-EE21-98DD-0257-43169ED08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4676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70AF644-3612-0206-473B-4F466759B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C7C0C51-5CC3-8DBE-D260-F46C78DE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0EA51CE-8509-0E86-2050-1DA5822C4B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0A068-C7F0-3F49-8A05-5947153D3239}" type="datetimeFigureOut">
              <a:rPr lang="nl-NL" smtClean="0"/>
              <a:t>05-09-2022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087BFD-F5EA-3265-C655-DD8607DB2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ED2C298-CDC8-F632-1C6D-CC15AE64C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560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FE17D-1F98-DC6E-D2A4-3E4A0D43F0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expression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CAD73C6-82EF-90C5-F9FF-5CE997C3D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8720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0C399005-F0E0-DBC4-83E2-4157B571F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" y="4487619"/>
            <a:ext cx="12116085" cy="197987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492A456-81B5-3571-1A0D-85BD07198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854" y="408693"/>
            <a:ext cx="7108556" cy="2875117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6E584B1-B141-AA2B-3E9C-E2D081DD0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58" y="408693"/>
            <a:ext cx="3899401" cy="323365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817B672-46BD-AD16-820F-6E3695E0B125}"/>
              </a:ext>
            </a:extLst>
          </p:cNvPr>
          <p:cNvSpPr txBox="1"/>
          <p:nvPr/>
        </p:nvSpPr>
        <p:spPr>
          <a:xfrm>
            <a:off x="430858" y="119771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4A0D6C69-93C9-387E-B38C-9C01F5EA34B9}"/>
              </a:ext>
            </a:extLst>
          </p:cNvPr>
          <p:cNvSpPr txBox="1"/>
          <p:nvPr/>
        </p:nvSpPr>
        <p:spPr>
          <a:xfrm>
            <a:off x="6376077" y="119771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818E7EB-8289-74F9-2518-E4BAE755FA42}"/>
              </a:ext>
            </a:extLst>
          </p:cNvPr>
          <p:cNvSpPr txBox="1"/>
          <p:nvPr/>
        </p:nvSpPr>
        <p:spPr>
          <a:xfrm>
            <a:off x="133734" y="3934100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96892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386ACA-7BF2-9B4E-CEC3-4BBE323E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Aggregation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BBA465-546D-3121-360B-55DC6F388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4687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050D4297-4C3D-68B7-2F0D-DBBF10D1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893154"/>
            <a:ext cx="6858000" cy="2945796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A25D889A-D3B9-C75D-CBB4-6097D2A9C687}"/>
              </a:ext>
            </a:extLst>
          </p:cNvPr>
          <p:cNvSpPr txBox="1"/>
          <p:nvPr/>
        </p:nvSpPr>
        <p:spPr>
          <a:xfrm>
            <a:off x="203200" y="119771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BAC5FC0D-1906-EE15-C471-DCC10608AF29}"/>
              </a:ext>
            </a:extLst>
          </p:cNvPr>
          <p:cNvSpPr txBox="1"/>
          <p:nvPr/>
        </p:nvSpPr>
        <p:spPr>
          <a:xfrm>
            <a:off x="6376077" y="119771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CE87144D-C663-8E51-40D2-6C62C2A4D773}"/>
              </a:ext>
            </a:extLst>
          </p:cNvPr>
          <p:cNvSpPr txBox="1"/>
          <p:nvPr/>
        </p:nvSpPr>
        <p:spPr>
          <a:xfrm>
            <a:off x="203199" y="3704666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628F514D-D7E0-D8F1-8DBE-8820B8EE2E80}"/>
              </a:ext>
            </a:extLst>
          </p:cNvPr>
          <p:cNvSpPr txBox="1"/>
          <p:nvPr/>
        </p:nvSpPr>
        <p:spPr>
          <a:xfrm>
            <a:off x="6376077" y="3702225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</a:t>
            </a:r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4C4E5EE8-5573-B07F-A669-C8B1F95BA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498" y="119771"/>
            <a:ext cx="5003800" cy="36449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6AB7FF1C-D8B4-B422-BFD3-CF6085916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04" y="201940"/>
            <a:ext cx="5003800" cy="36449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2ABF4E1C-C6D7-E04E-E848-26E891543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062" y="3792534"/>
            <a:ext cx="3599084" cy="30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7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E956C47E-F450-438F-F564-F65443046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217" y="1587499"/>
            <a:ext cx="5614784" cy="407570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7873D47-F2D5-B405-DF0B-DE80B9774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43" y="1569142"/>
            <a:ext cx="5595219" cy="4087188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C9693F8-8B84-5585-9F04-912E94AB9BA4}"/>
              </a:ext>
            </a:extLst>
          </p:cNvPr>
          <p:cNvSpPr txBox="1"/>
          <p:nvPr/>
        </p:nvSpPr>
        <p:spPr>
          <a:xfrm>
            <a:off x="527112" y="1587499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1D0273A2-EA07-9160-6262-E436895FF460}"/>
              </a:ext>
            </a:extLst>
          </p:cNvPr>
          <p:cNvSpPr txBox="1"/>
          <p:nvPr/>
        </p:nvSpPr>
        <p:spPr>
          <a:xfrm>
            <a:off x="6376077" y="1587499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060632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3F07590E-BE70-7CE6-F74F-8059400B1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5117"/>
            <a:ext cx="12192000" cy="197014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9ABCF83-B969-1693-C4BC-E97E5E7DF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58" y="363534"/>
            <a:ext cx="3599084" cy="306546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BC92BE6-6B4F-7229-D321-804F113FE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723" y="341154"/>
            <a:ext cx="6986077" cy="29457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BAC5FC0D-1906-EE15-C471-DCC10608AF29}"/>
              </a:ext>
            </a:extLst>
          </p:cNvPr>
          <p:cNvSpPr txBox="1"/>
          <p:nvPr/>
        </p:nvSpPr>
        <p:spPr>
          <a:xfrm>
            <a:off x="6376077" y="119771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59B6B273-1779-D80A-1E81-AC0EB9BB4C4B}"/>
              </a:ext>
            </a:extLst>
          </p:cNvPr>
          <p:cNvSpPr txBox="1"/>
          <p:nvPr/>
        </p:nvSpPr>
        <p:spPr>
          <a:xfrm>
            <a:off x="430858" y="119771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DEEEE3A-3BBD-B12C-CC01-B4E2917E62FC}"/>
              </a:ext>
            </a:extLst>
          </p:cNvPr>
          <p:cNvSpPr txBox="1"/>
          <p:nvPr/>
        </p:nvSpPr>
        <p:spPr>
          <a:xfrm>
            <a:off x="133734" y="3934100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02385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3C083B-F49B-A294-85E9-46641616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suplementary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D4D5DED-D386-A73D-E217-245EA92F6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862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B1DD264-7F6B-DC21-DC18-FBF43F4D2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370" y="2201331"/>
            <a:ext cx="4054741" cy="239089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7A6FA8D-B1A1-3534-8768-258B6F0F5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1332"/>
            <a:ext cx="4054741" cy="239089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BE64885-A83E-2AA4-EC9E-13B42189E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629" y="2201331"/>
            <a:ext cx="4054741" cy="2390899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A4325371-49CE-FB7C-9DA6-035AA01FCBD5}"/>
              </a:ext>
            </a:extLst>
          </p:cNvPr>
          <p:cNvSpPr txBox="1"/>
          <p:nvPr/>
        </p:nvSpPr>
        <p:spPr>
          <a:xfrm>
            <a:off x="469207" y="1953619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F05F4BB-415B-0DA3-7C05-6100E53EFA0C}"/>
              </a:ext>
            </a:extLst>
          </p:cNvPr>
          <p:cNvSpPr txBox="1"/>
          <p:nvPr/>
        </p:nvSpPr>
        <p:spPr>
          <a:xfrm>
            <a:off x="4523948" y="1953619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913848-E8BE-7A36-D115-B223203324F6}"/>
              </a:ext>
            </a:extLst>
          </p:cNvPr>
          <p:cNvSpPr txBox="1"/>
          <p:nvPr/>
        </p:nvSpPr>
        <p:spPr>
          <a:xfrm>
            <a:off x="8578689" y="1970552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03382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fgeronde rechthoek 3">
            <a:extLst>
              <a:ext uri="{FF2B5EF4-FFF2-40B4-BE49-F238E27FC236}">
                <a16:creationId xmlns:a16="http://schemas.microsoft.com/office/drawing/2014/main" id="{42093E9E-3855-9906-C919-B2AD772B6C97}"/>
              </a:ext>
            </a:extLst>
          </p:cNvPr>
          <p:cNvSpPr/>
          <p:nvPr/>
        </p:nvSpPr>
        <p:spPr>
          <a:xfrm>
            <a:off x="85398" y="340962"/>
            <a:ext cx="2422902" cy="6276813"/>
          </a:xfrm>
          <a:prstGeom prst="roundRect">
            <a:avLst/>
          </a:prstGeom>
          <a:noFill/>
          <a:ln>
            <a:solidFill>
              <a:schemeClr val="tx1">
                <a:alpha val="67843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>
                <a:solidFill>
                  <a:srgbClr val="76169B"/>
                </a:solidFill>
              </a:rPr>
              <a:t>Data Curation</a:t>
            </a:r>
          </a:p>
        </p:txBody>
      </p:sp>
      <p:sp>
        <p:nvSpPr>
          <p:cNvPr id="5" name="Afgeronde rechthoek 4">
            <a:extLst>
              <a:ext uri="{FF2B5EF4-FFF2-40B4-BE49-F238E27FC236}">
                <a16:creationId xmlns:a16="http://schemas.microsoft.com/office/drawing/2014/main" id="{FCFFF0D1-95FA-122E-9EEB-2E8DF3C152A3}"/>
              </a:ext>
            </a:extLst>
          </p:cNvPr>
          <p:cNvSpPr/>
          <p:nvPr/>
        </p:nvSpPr>
        <p:spPr>
          <a:xfrm>
            <a:off x="3327474" y="431369"/>
            <a:ext cx="2380260" cy="537274"/>
          </a:xfrm>
          <a:prstGeom prst="roundRect">
            <a:avLst/>
          </a:prstGeom>
          <a:noFill/>
          <a:ln>
            <a:solidFill>
              <a:schemeClr val="tx1">
                <a:alpha val="67843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76169B"/>
                </a:solidFill>
              </a:rPr>
              <a:t>Data Visualisation</a:t>
            </a:r>
          </a:p>
        </p:txBody>
      </p:sp>
      <p:sp>
        <p:nvSpPr>
          <p:cNvPr id="6" name="Afgeronde rechthoek 5">
            <a:extLst>
              <a:ext uri="{FF2B5EF4-FFF2-40B4-BE49-F238E27FC236}">
                <a16:creationId xmlns:a16="http://schemas.microsoft.com/office/drawing/2014/main" id="{831605EF-F75C-A02D-9568-72F9C0B20551}"/>
              </a:ext>
            </a:extLst>
          </p:cNvPr>
          <p:cNvSpPr/>
          <p:nvPr/>
        </p:nvSpPr>
        <p:spPr>
          <a:xfrm>
            <a:off x="6484265" y="340962"/>
            <a:ext cx="2481491" cy="6276811"/>
          </a:xfrm>
          <a:prstGeom prst="roundRect">
            <a:avLst/>
          </a:prstGeom>
          <a:noFill/>
          <a:ln>
            <a:solidFill>
              <a:schemeClr val="tx1">
                <a:alpha val="67843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>
                <a:solidFill>
                  <a:srgbClr val="76169B"/>
                </a:solidFill>
              </a:rPr>
              <a:t>Machine Learning</a:t>
            </a:r>
          </a:p>
        </p:txBody>
      </p:sp>
      <p:sp>
        <p:nvSpPr>
          <p:cNvPr id="7" name="Afgeronde rechthoek 6">
            <a:extLst>
              <a:ext uri="{FF2B5EF4-FFF2-40B4-BE49-F238E27FC236}">
                <a16:creationId xmlns:a16="http://schemas.microsoft.com/office/drawing/2014/main" id="{81611804-8D14-1E28-A4F9-EBE4BF1F1EC0}"/>
              </a:ext>
            </a:extLst>
          </p:cNvPr>
          <p:cNvSpPr/>
          <p:nvPr/>
        </p:nvSpPr>
        <p:spPr>
          <a:xfrm>
            <a:off x="9683699" y="340963"/>
            <a:ext cx="2422903" cy="6276810"/>
          </a:xfrm>
          <a:prstGeom prst="roundRect">
            <a:avLst/>
          </a:prstGeom>
          <a:noFill/>
          <a:ln>
            <a:solidFill>
              <a:schemeClr val="tx1">
                <a:alpha val="67843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>
                <a:solidFill>
                  <a:srgbClr val="76169B"/>
                </a:solidFill>
              </a:rPr>
              <a:t>Statistics</a:t>
            </a:r>
          </a:p>
        </p:txBody>
      </p:sp>
      <p:sp>
        <p:nvSpPr>
          <p:cNvPr id="11" name="Pijl links 10">
            <a:extLst>
              <a:ext uri="{FF2B5EF4-FFF2-40B4-BE49-F238E27FC236}">
                <a16:creationId xmlns:a16="http://schemas.microsoft.com/office/drawing/2014/main" id="{1B5A7D48-A868-917C-BCE5-E1FEF2EEB832}"/>
              </a:ext>
            </a:extLst>
          </p:cNvPr>
          <p:cNvSpPr/>
          <p:nvPr/>
        </p:nvSpPr>
        <p:spPr>
          <a:xfrm>
            <a:off x="2668119" y="521776"/>
            <a:ext cx="555038" cy="356461"/>
          </a:xfrm>
          <a:prstGeom prst="rightArrow">
            <a:avLst/>
          </a:prstGeom>
          <a:solidFill>
            <a:srgbClr val="761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Pijl links 11">
            <a:extLst>
              <a:ext uri="{FF2B5EF4-FFF2-40B4-BE49-F238E27FC236}">
                <a16:creationId xmlns:a16="http://schemas.microsoft.com/office/drawing/2014/main" id="{9C47E792-27EF-3E99-EB67-89D8C4D07680}"/>
              </a:ext>
            </a:extLst>
          </p:cNvPr>
          <p:cNvSpPr/>
          <p:nvPr/>
        </p:nvSpPr>
        <p:spPr>
          <a:xfrm>
            <a:off x="5870639" y="521776"/>
            <a:ext cx="555038" cy="356461"/>
          </a:xfrm>
          <a:prstGeom prst="rightArrow">
            <a:avLst/>
          </a:prstGeom>
          <a:solidFill>
            <a:srgbClr val="761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Pijl links 12">
            <a:extLst>
              <a:ext uri="{FF2B5EF4-FFF2-40B4-BE49-F238E27FC236}">
                <a16:creationId xmlns:a16="http://schemas.microsoft.com/office/drawing/2014/main" id="{740481C6-89BF-5BBA-047F-04D0F5681DE3}"/>
              </a:ext>
            </a:extLst>
          </p:cNvPr>
          <p:cNvSpPr/>
          <p:nvPr/>
        </p:nvSpPr>
        <p:spPr>
          <a:xfrm>
            <a:off x="9070073" y="521776"/>
            <a:ext cx="555038" cy="356461"/>
          </a:xfrm>
          <a:prstGeom prst="rightArrow">
            <a:avLst/>
          </a:prstGeom>
          <a:solidFill>
            <a:srgbClr val="761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70" name="Groep 69">
            <a:extLst>
              <a:ext uri="{FF2B5EF4-FFF2-40B4-BE49-F238E27FC236}">
                <a16:creationId xmlns:a16="http://schemas.microsoft.com/office/drawing/2014/main" id="{0FA99C8D-E4B1-F574-3068-21A76A65FA23}"/>
              </a:ext>
            </a:extLst>
          </p:cNvPr>
          <p:cNvGrpSpPr/>
          <p:nvPr/>
        </p:nvGrpSpPr>
        <p:grpSpPr>
          <a:xfrm>
            <a:off x="456244" y="2959064"/>
            <a:ext cx="1646411" cy="510285"/>
            <a:chOff x="5424211" y="1161306"/>
            <a:chExt cx="2377306" cy="792261"/>
          </a:xfrm>
          <a:solidFill>
            <a:srgbClr val="76169B">
              <a:alpha val="50196"/>
            </a:srgbClr>
          </a:solidFill>
        </p:grpSpPr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F6D1DC28-B849-14AE-9197-D13A6B2A8C2C}"/>
                </a:ext>
              </a:extLst>
            </p:cNvPr>
            <p:cNvSpPr/>
            <p:nvPr/>
          </p:nvSpPr>
          <p:spPr>
            <a:xfrm>
              <a:off x="5424211" y="1161306"/>
              <a:ext cx="2377306" cy="7922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2" name="Tekstvak 71">
              <a:extLst>
                <a:ext uri="{FF2B5EF4-FFF2-40B4-BE49-F238E27FC236}">
                  <a16:creationId xmlns:a16="http://schemas.microsoft.com/office/drawing/2014/main" id="{AC534B61-2556-BB08-716C-F96A505128F1}"/>
                </a:ext>
              </a:extLst>
            </p:cNvPr>
            <p:cNvSpPr txBox="1"/>
            <p:nvPr/>
          </p:nvSpPr>
          <p:spPr>
            <a:xfrm>
              <a:off x="5424211" y="1161306"/>
              <a:ext cx="2377306" cy="792261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464" tIns="89408" rIns="156464" bIns="89408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Solubility </a:t>
              </a:r>
              <a:endParaRPr lang="en-US" sz="1600" kern="1200" dirty="0"/>
            </a:p>
          </p:txBody>
        </p:sp>
      </p:grpSp>
      <p:grpSp>
        <p:nvGrpSpPr>
          <p:cNvPr id="73" name="Groep 72">
            <a:extLst>
              <a:ext uri="{FF2B5EF4-FFF2-40B4-BE49-F238E27FC236}">
                <a16:creationId xmlns:a16="http://schemas.microsoft.com/office/drawing/2014/main" id="{D955506B-7AEB-05DC-328A-E8AD32923B87}"/>
              </a:ext>
            </a:extLst>
          </p:cNvPr>
          <p:cNvGrpSpPr/>
          <p:nvPr/>
        </p:nvGrpSpPr>
        <p:grpSpPr>
          <a:xfrm>
            <a:off x="456244" y="3470728"/>
            <a:ext cx="1646411" cy="641068"/>
            <a:chOff x="5424211" y="1953568"/>
            <a:chExt cx="2377306" cy="1237994"/>
          </a:xfrm>
          <a:solidFill>
            <a:srgbClr val="D5B3ED">
              <a:alpha val="50196"/>
            </a:srgbClr>
          </a:solidFill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18E4DECE-6A1A-3085-4A93-D7299018E853}"/>
                </a:ext>
              </a:extLst>
            </p:cNvPr>
            <p:cNvSpPr/>
            <p:nvPr/>
          </p:nvSpPr>
          <p:spPr>
            <a:xfrm>
              <a:off x="5424211" y="1953568"/>
              <a:ext cx="2377306" cy="1237994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5" name="Tekstvak 74">
              <a:extLst>
                <a:ext uri="{FF2B5EF4-FFF2-40B4-BE49-F238E27FC236}">
                  <a16:creationId xmlns:a16="http://schemas.microsoft.com/office/drawing/2014/main" id="{EEA1FF94-B463-706D-63F5-F585F10E4B36}"/>
                </a:ext>
              </a:extLst>
            </p:cNvPr>
            <p:cNvSpPr txBox="1"/>
            <p:nvPr/>
          </p:nvSpPr>
          <p:spPr>
            <a:xfrm>
              <a:off x="5424211" y="1953568"/>
              <a:ext cx="2377306" cy="12379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348" tIns="117348" rIns="156464" bIns="176022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nl-NL" sz="1600" kern="1200" dirty="0">
                  <a:solidFill>
                    <a:srgbClr val="7A6765"/>
                  </a:solidFill>
                </a:rPr>
                <a:t>Bhandari, </a:t>
              </a:r>
              <a:r>
                <a:rPr lang="nl-NL" sz="1600" i="1" kern="1200" dirty="0">
                  <a:solidFill>
                    <a:srgbClr val="7A6765"/>
                  </a:solidFill>
                </a:rPr>
                <a:t>et al. </a:t>
              </a:r>
              <a:r>
                <a:rPr lang="nl-NL" sz="1600" i="0" kern="1200" dirty="0">
                  <a:solidFill>
                    <a:srgbClr val="7A6765"/>
                  </a:solidFill>
                </a:rPr>
                <a:t>(2020)</a:t>
              </a:r>
              <a:endParaRPr lang="en-US" sz="1600" i="1" kern="1200" dirty="0">
                <a:solidFill>
                  <a:srgbClr val="7A6765"/>
                </a:solidFill>
              </a:endParaRPr>
            </a:p>
          </p:txBody>
        </p:sp>
      </p:grpSp>
      <p:grpSp>
        <p:nvGrpSpPr>
          <p:cNvPr id="76" name="Groep 75">
            <a:extLst>
              <a:ext uri="{FF2B5EF4-FFF2-40B4-BE49-F238E27FC236}">
                <a16:creationId xmlns:a16="http://schemas.microsoft.com/office/drawing/2014/main" id="{BC24CDF6-6F7C-4D80-A541-A20C5C304750}"/>
              </a:ext>
            </a:extLst>
          </p:cNvPr>
          <p:cNvGrpSpPr/>
          <p:nvPr/>
        </p:nvGrpSpPr>
        <p:grpSpPr>
          <a:xfrm>
            <a:off x="448271" y="1168861"/>
            <a:ext cx="1646411" cy="510286"/>
            <a:chOff x="8134340" y="1161306"/>
            <a:chExt cx="2377306" cy="792261"/>
          </a:xfrm>
          <a:solidFill>
            <a:srgbClr val="76169B">
              <a:alpha val="50196"/>
            </a:srgbClr>
          </a:solidFill>
        </p:grpSpPr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172D66AC-075C-6894-CB24-B9A972CC23C3}"/>
                </a:ext>
              </a:extLst>
            </p:cNvPr>
            <p:cNvSpPr/>
            <p:nvPr/>
          </p:nvSpPr>
          <p:spPr>
            <a:xfrm>
              <a:off x="8134340" y="1161306"/>
              <a:ext cx="2377306" cy="7922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8" name="Tekstvak 77">
              <a:extLst>
                <a:ext uri="{FF2B5EF4-FFF2-40B4-BE49-F238E27FC236}">
                  <a16:creationId xmlns:a16="http://schemas.microsoft.com/office/drawing/2014/main" id="{1792BF21-BA3C-069F-E6F7-4947C2D19E6B}"/>
                </a:ext>
              </a:extLst>
            </p:cNvPr>
            <p:cNvSpPr txBox="1"/>
            <p:nvPr/>
          </p:nvSpPr>
          <p:spPr>
            <a:xfrm>
              <a:off x="8134340" y="1161306"/>
              <a:ext cx="2377306" cy="792261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464" tIns="89408" rIns="156464" bIns="89408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RNA Human Expression data </a:t>
              </a:r>
              <a:endParaRPr lang="en-US" sz="1600" kern="1200" dirty="0"/>
            </a:p>
          </p:txBody>
        </p:sp>
      </p:grpSp>
      <p:grpSp>
        <p:nvGrpSpPr>
          <p:cNvPr id="79" name="Groep 78">
            <a:extLst>
              <a:ext uri="{FF2B5EF4-FFF2-40B4-BE49-F238E27FC236}">
                <a16:creationId xmlns:a16="http://schemas.microsoft.com/office/drawing/2014/main" id="{895CC712-2A4D-3272-2EB8-2C694A40D97A}"/>
              </a:ext>
            </a:extLst>
          </p:cNvPr>
          <p:cNvGrpSpPr/>
          <p:nvPr/>
        </p:nvGrpSpPr>
        <p:grpSpPr>
          <a:xfrm>
            <a:off x="448271" y="1679146"/>
            <a:ext cx="1646411" cy="874339"/>
            <a:chOff x="8134340" y="1953568"/>
            <a:chExt cx="2377306" cy="1237994"/>
          </a:xfrm>
          <a:solidFill>
            <a:srgbClr val="D5B3ED">
              <a:alpha val="50196"/>
            </a:srgbClr>
          </a:solidFill>
        </p:grpSpPr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317D9F32-E1DF-0557-EF73-993C968EBF6B}"/>
                </a:ext>
              </a:extLst>
            </p:cNvPr>
            <p:cNvSpPr/>
            <p:nvPr/>
          </p:nvSpPr>
          <p:spPr>
            <a:xfrm>
              <a:off x="8134340" y="1953568"/>
              <a:ext cx="2377306" cy="1237994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1" name="Tekstvak 80">
              <a:extLst>
                <a:ext uri="{FF2B5EF4-FFF2-40B4-BE49-F238E27FC236}">
                  <a16:creationId xmlns:a16="http://schemas.microsoft.com/office/drawing/2014/main" id="{269B64DB-D390-99A0-5014-97142795ECC8}"/>
                </a:ext>
              </a:extLst>
            </p:cNvPr>
            <p:cNvSpPr txBox="1"/>
            <p:nvPr/>
          </p:nvSpPr>
          <p:spPr>
            <a:xfrm>
              <a:off x="8134340" y="1953568"/>
              <a:ext cx="2377306" cy="12379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348" tIns="117348" rIns="156464" bIns="176022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GB" sz="1600" kern="1200" dirty="0">
                  <a:solidFill>
                    <a:srgbClr val="7A6765"/>
                  </a:solidFill>
                </a:rPr>
                <a:t>Human Protein Atlas </a:t>
              </a:r>
              <a:r>
                <a:rPr lang="nl-NL" sz="1600" b="0" i="0" kern="1200" dirty="0">
                  <a:solidFill>
                    <a:srgbClr val="7A6765"/>
                  </a:solidFill>
                </a:rPr>
                <a:t>Uhlén, </a:t>
              </a:r>
              <a:r>
                <a:rPr lang="nl-NL" sz="1600" b="0" i="1" kern="1200" dirty="0">
                  <a:solidFill>
                    <a:srgbClr val="7A6765"/>
                  </a:solidFill>
                </a:rPr>
                <a:t>et al. </a:t>
              </a:r>
              <a:r>
                <a:rPr lang="nl-NL" sz="1600" b="0" i="0" kern="1200" dirty="0">
                  <a:solidFill>
                    <a:srgbClr val="7A6765"/>
                  </a:solidFill>
                </a:rPr>
                <a:t>(2015)</a:t>
              </a:r>
              <a:r>
                <a:rPr lang="en-GB" sz="1600" kern="1200" dirty="0">
                  <a:solidFill>
                    <a:srgbClr val="7A6765"/>
                  </a:solidFill>
                </a:rPr>
                <a:t> </a:t>
              </a:r>
              <a:endParaRPr lang="en-US" sz="1600" kern="1200" dirty="0">
                <a:solidFill>
                  <a:srgbClr val="7A6765"/>
                </a:solidFill>
              </a:endParaRPr>
            </a:p>
          </p:txBody>
        </p:sp>
      </p:grpSp>
      <p:sp>
        <p:nvSpPr>
          <p:cNvPr id="82" name="Afgeronde rechthoek 81">
            <a:extLst>
              <a:ext uri="{FF2B5EF4-FFF2-40B4-BE49-F238E27FC236}">
                <a16:creationId xmlns:a16="http://schemas.microsoft.com/office/drawing/2014/main" id="{08D9B4E0-2580-4BAE-537F-6EB15A24E91D}"/>
              </a:ext>
            </a:extLst>
          </p:cNvPr>
          <p:cNvSpPr/>
          <p:nvPr/>
        </p:nvSpPr>
        <p:spPr>
          <a:xfrm>
            <a:off x="6661159" y="892968"/>
            <a:ext cx="2184511" cy="1733263"/>
          </a:xfrm>
          <a:prstGeom prst="roundRect">
            <a:avLst/>
          </a:prstGeom>
          <a:solidFill>
            <a:srgbClr val="D5B3ED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solidFill>
                  <a:srgbClr val="76169B"/>
                </a:solidFill>
              </a:rPr>
              <a:t>Predicting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70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Models: RF, SVM and 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ROC-AUC </a:t>
            </a:r>
          </a:p>
        </p:txBody>
      </p:sp>
      <p:sp>
        <p:nvSpPr>
          <p:cNvPr id="84" name="Afgeronde rechthoek 83">
            <a:extLst>
              <a:ext uri="{FF2B5EF4-FFF2-40B4-BE49-F238E27FC236}">
                <a16:creationId xmlns:a16="http://schemas.microsoft.com/office/drawing/2014/main" id="{1B36A1E1-9CC7-5CA7-550C-46887DAD11E3}"/>
              </a:ext>
            </a:extLst>
          </p:cNvPr>
          <p:cNvSpPr/>
          <p:nvPr/>
        </p:nvSpPr>
        <p:spPr>
          <a:xfrm>
            <a:off x="6601115" y="2859347"/>
            <a:ext cx="2304597" cy="1733263"/>
          </a:xfrm>
          <a:prstGeom prst="roundRect">
            <a:avLst/>
          </a:prstGeom>
          <a:solidFill>
            <a:srgbClr val="D5B3ED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solidFill>
                  <a:srgbClr val="76169B"/>
                </a:solidFill>
              </a:rPr>
              <a:t>Predicting Solubility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69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Models: RF, SVM and 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ROC-AUC </a:t>
            </a:r>
          </a:p>
        </p:txBody>
      </p:sp>
      <p:sp>
        <p:nvSpPr>
          <p:cNvPr id="85" name="Afgeronde rechthoek 84">
            <a:extLst>
              <a:ext uri="{FF2B5EF4-FFF2-40B4-BE49-F238E27FC236}">
                <a16:creationId xmlns:a16="http://schemas.microsoft.com/office/drawing/2014/main" id="{3B15BF4F-9472-871E-7233-52450103F5DB}"/>
              </a:ext>
            </a:extLst>
          </p:cNvPr>
          <p:cNvSpPr/>
          <p:nvPr/>
        </p:nvSpPr>
        <p:spPr>
          <a:xfrm>
            <a:off x="6564827" y="4825727"/>
            <a:ext cx="2304598" cy="1733263"/>
          </a:xfrm>
          <a:prstGeom prst="roundRect">
            <a:avLst/>
          </a:prstGeom>
          <a:solidFill>
            <a:srgbClr val="D5B3ED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solidFill>
                  <a:srgbClr val="76169B"/>
                </a:solidFill>
              </a:rPr>
              <a:t>Predicting Aggregation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69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Models: RF, SVM and 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ROC-AUC </a:t>
            </a:r>
          </a:p>
          <a:p>
            <a:pPr algn="ctr"/>
            <a:endParaRPr lang="en-GB" b="1" dirty="0">
              <a:solidFill>
                <a:srgbClr val="76169B"/>
              </a:solidFill>
            </a:endParaRPr>
          </a:p>
        </p:txBody>
      </p:sp>
      <p:sp>
        <p:nvSpPr>
          <p:cNvPr id="86" name="Afgeronde rechthoek 85">
            <a:extLst>
              <a:ext uri="{FF2B5EF4-FFF2-40B4-BE49-F238E27FC236}">
                <a16:creationId xmlns:a16="http://schemas.microsoft.com/office/drawing/2014/main" id="{3E6449FD-14C2-391F-20AE-20541FD12111}"/>
              </a:ext>
            </a:extLst>
          </p:cNvPr>
          <p:cNvSpPr/>
          <p:nvPr/>
        </p:nvSpPr>
        <p:spPr>
          <a:xfrm>
            <a:off x="9839183" y="892968"/>
            <a:ext cx="2111934" cy="1246872"/>
          </a:xfrm>
          <a:prstGeom prst="roundRect">
            <a:avLst/>
          </a:prstGeom>
          <a:solidFill>
            <a:srgbClr val="D5B3ED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solidFill>
                  <a:srgbClr val="76169B"/>
                </a:solidFill>
              </a:rPr>
              <a:t>Feature importance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Gini Importance </a:t>
            </a:r>
          </a:p>
        </p:txBody>
      </p:sp>
      <p:sp>
        <p:nvSpPr>
          <p:cNvPr id="87" name="Afgeronde rechthoek 86">
            <a:extLst>
              <a:ext uri="{FF2B5EF4-FFF2-40B4-BE49-F238E27FC236}">
                <a16:creationId xmlns:a16="http://schemas.microsoft.com/office/drawing/2014/main" id="{0CCE9C80-8E21-58EE-35FA-93197B7DDC74}"/>
              </a:ext>
            </a:extLst>
          </p:cNvPr>
          <p:cNvSpPr/>
          <p:nvPr/>
        </p:nvSpPr>
        <p:spPr>
          <a:xfrm>
            <a:off x="9839183" y="2426226"/>
            <a:ext cx="2111934" cy="1246872"/>
          </a:xfrm>
          <a:prstGeom prst="roundRect">
            <a:avLst/>
          </a:prstGeom>
          <a:solidFill>
            <a:srgbClr val="D5B3ED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solidFill>
                  <a:srgbClr val="76169B"/>
                </a:solidFill>
              </a:rPr>
              <a:t>Feature significance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Mann Whitney U test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Fishers exact test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</p:txBody>
      </p:sp>
      <p:grpSp>
        <p:nvGrpSpPr>
          <p:cNvPr id="98" name="Groep 97">
            <a:extLst>
              <a:ext uri="{FF2B5EF4-FFF2-40B4-BE49-F238E27FC236}">
                <a16:creationId xmlns:a16="http://schemas.microsoft.com/office/drawing/2014/main" id="{72469FBC-D1A3-C673-CA16-ED9A1F9AE373}"/>
              </a:ext>
            </a:extLst>
          </p:cNvPr>
          <p:cNvGrpSpPr/>
          <p:nvPr/>
        </p:nvGrpSpPr>
        <p:grpSpPr>
          <a:xfrm>
            <a:off x="453009" y="4592610"/>
            <a:ext cx="1646411" cy="510284"/>
            <a:chOff x="3953" y="1161306"/>
            <a:chExt cx="2377306" cy="792261"/>
          </a:xfrm>
          <a:solidFill>
            <a:srgbClr val="76169B">
              <a:alpha val="50196"/>
            </a:srgbClr>
          </a:solidFill>
        </p:grpSpPr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232A1E9F-70FC-D7C3-E2CF-3437440285CA}"/>
                </a:ext>
              </a:extLst>
            </p:cNvPr>
            <p:cNvSpPr/>
            <p:nvPr/>
          </p:nvSpPr>
          <p:spPr>
            <a:xfrm>
              <a:off x="3953" y="1161306"/>
              <a:ext cx="2377306" cy="7922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0" name="Tekstvak 99">
              <a:extLst>
                <a:ext uri="{FF2B5EF4-FFF2-40B4-BE49-F238E27FC236}">
                  <a16:creationId xmlns:a16="http://schemas.microsoft.com/office/drawing/2014/main" id="{2EECB096-1675-B2E8-BF24-A40AE34CFC91}"/>
                </a:ext>
              </a:extLst>
            </p:cNvPr>
            <p:cNvSpPr txBox="1"/>
            <p:nvPr/>
          </p:nvSpPr>
          <p:spPr>
            <a:xfrm>
              <a:off x="3953" y="1161306"/>
              <a:ext cx="2377306" cy="792261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464" tIns="89408" rIns="156464" bIns="89408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Aggregation Disaggregation </a:t>
              </a:r>
              <a:endParaRPr lang="en-US" sz="1600" kern="1200" dirty="0"/>
            </a:p>
          </p:txBody>
        </p:sp>
      </p:grpSp>
      <p:grpSp>
        <p:nvGrpSpPr>
          <p:cNvPr id="101" name="Groep 100">
            <a:extLst>
              <a:ext uri="{FF2B5EF4-FFF2-40B4-BE49-F238E27FC236}">
                <a16:creationId xmlns:a16="http://schemas.microsoft.com/office/drawing/2014/main" id="{3CF03708-980F-A21D-3BFF-27A00EB7BA84}"/>
              </a:ext>
            </a:extLst>
          </p:cNvPr>
          <p:cNvGrpSpPr/>
          <p:nvPr/>
        </p:nvGrpSpPr>
        <p:grpSpPr>
          <a:xfrm>
            <a:off x="453009" y="5102894"/>
            <a:ext cx="1646411" cy="667587"/>
            <a:chOff x="3953" y="1953568"/>
            <a:chExt cx="2377306" cy="1237994"/>
          </a:xfrm>
          <a:solidFill>
            <a:srgbClr val="D5B3ED">
              <a:alpha val="50196"/>
            </a:srgbClr>
          </a:solidFill>
        </p:grpSpPr>
        <p:sp>
          <p:nvSpPr>
            <p:cNvPr id="102" name="Rechthoek 101">
              <a:extLst>
                <a:ext uri="{FF2B5EF4-FFF2-40B4-BE49-F238E27FC236}">
                  <a16:creationId xmlns:a16="http://schemas.microsoft.com/office/drawing/2014/main" id="{7CC7CE69-6A30-EC09-1E04-3875D792A960}"/>
                </a:ext>
              </a:extLst>
            </p:cNvPr>
            <p:cNvSpPr/>
            <p:nvPr/>
          </p:nvSpPr>
          <p:spPr>
            <a:xfrm>
              <a:off x="3953" y="1953568"/>
              <a:ext cx="2377306" cy="1237994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3" name="Tekstvak 102">
              <a:extLst>
                <a:ext uri="{FF2B5EF4-FFF2-40B4-BE49-F238E27FC236}">
                  <a16:creationId xmlns:a16="http://schemas.microsoft.com/office/drawing/2014/main" id="{3D9745E8-2F14-EC86-5D3E-6927766AB048}"/>
                </a:ext>
              </a:extLst>
            </p:cNvPr>
            <p:cNvSpPr txBox="1"/>
            <p:nvPr/>
          </p:nvSpPr>
          <p:spPr>
            <a:xfrm>
              <a:off x="3953" y="1953568"/>
              <a:ext cx="2377306" cy="12379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348" tIns="117348" rIns="156464" bIns="176022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nl-NL" sz="1600" b="0" i="1" kern="1200" dirty="0">
                  <a:solidFill>
                    <a:srgbClr val="756362"/>
                  </a:solidFill>
                </a:rPr>
                <a:t>Määttä, et al. (2020)</a:t>
              </a:r>
              <a:endParaRPr lang="en-US" sz="1600" i="1" kern="1200" dirty="0">
                <a:solidFill>
                  <a:srgbClr val="75636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9691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">
            <a:extLst>
              <a:ext uri="{FF2B5EF4-FFF2-40B4-BE49-F238E27FC236}">
                <a16:creationId xmlns:a16="http://schemas.microsoft.com/office/drawing/2014/main" id="{995C73F8-1C42-6FFF-9F03-2678BAB08BE6}"/>
              </a:ext>
            </a:extLst>
          </p:cNvPr>
          <p:cNvGrpSpPr/>
          <p:nvPr/>
        </p:nvGrpSpPr>
        <p:grpSpPr>
          <a:xfrm>
            <a:off x="842153" y="2413872"/>
            <a:ext cx="2009535" cy="794748"/>
            <a:chOff x="3953" y="1161306"/>
            <a:chExt cx="2377306" cy="792261"/>
          </a:xfrm>
          <a:solidFill>
            <a:srgbClr val="76169B">
              <a:alpha val="50196"/>
            </a:srgb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C9FD2C7-9E47-67F9-A89B-2F32AD5DA184}"/>
                </a:ext>
              </a:extLst>
            </p:cNvPr>
            <p:cNvSpPr/>
            <p:nvPr/>
          </p:nvSpPr>
          <p:spPr>
            <a:xfrm>
              <a:off x="3953" y="1161306"/>
              <a:ext cx="2377306" cy="7922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25759088-25D0-52F5-979B-C41C94B5BDD5}"/>
                </a:ext>
              </a:extLst>
            </p:cNvPr>
            <p:cNvSpPr txBox="1"/>
            <p:nvPr/>
          </p:nvSpPr>
          <p:spPr>
            <a:xfrm>
              <a:off x="3953" y="1161306"/>
              <a:ext cx="2377306" cy="792261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464" tIns="89408" rIns="156464" bIns="89408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Aggregation Disaggregation </a:t>
              </a:r>
              <a:endParaRPr lang="en-US" sz="1600" kern="1200" dirty="0"/>
            </a:p>
          </p:txBody>
        </p:sp>
      </p:grpSp>
      <p:grpSp>
        <p:nvGrpSpPr>
          <p:cNvPr id="5" name="Groep 4">
            <a:extLst>
              <a:ext uri="{FF2B5EF4-FFF2-40B4-BE49-F238E27FC236}">
                <a16:creationId xmlns:a16="http://schemas.microsoft.com/office/drawing/2014/main" id="{14B7C21B-6F4A-16D0-F3E4-6DE124F56561}"/>
              </a:ext>
            </a:extLst>
          </p:cNvPr>
          <p:cNvGrpSpPr/>
          <p:nvPr/>
        </p:nvGrpSpPr>
        <p:grpSpPr>
          <a:xfrm>
            <a:off x="842153" y="3206134"/>
            <a:ext cx="2009535" cy="794748"/>
            <a:chOff x="3953" y="1953568"/>
            <a:chExt cx="2377306" cy="1237994"/>
          </a:xfrm>
          <a:solidFill>
            <a:srgbClr val="D5B3ED">
              <a:alpha val="50196"/>
            </a:srgbClr>
          </a:solidFill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2B831121-578C-AC16-7F2C-DF413CC23BF6}"/>
                </a:ext>
              </a:extLst>
            </p:cNvPr>
            <p:cNvSpPr/>
            <p:nvPr/>
          </p:nvSpPr>
          <p:spPr>
            <a:xfrm>
              <a:off x="3953" y="1953568"/>
              <a:ext cx="2377306" cy="1237994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E1F68BEC-BB62-FBF4-38B0-A6F0EAB4C812}"/>
                </a:ext>
              </a:extLst>
            </p:cNvPr>
            <p:cNvSpPr txBox="1"/>
            <p:nvPr/>
          </p:nvSpPr>
          <p:spPr>
            <a:xfrm>
              <a:off x="3953" y="1953568"/>
              <a:ext cx="2377306" cy="12379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348" tIns="117348" rIns="156464" bIns="176022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nl-NL" sz="1600" b="0" i="1" kern="1200" dirty="0">
                  <a:solidFill>
                    <a:srgbClr val="756362"/>
                  </a:solidFill>
                </a:rPr>
                <a:t>Määttä, et al. (2020)</a:t>
              </a:r>
              <a:endParaRPr lang="en-US" sz="1600" i="1" kern="1200" dirty="0">
                <a:solidFill>
                  <a:srgbClr val="756362"/>
                </a:solidFill>
              </a:endParaRPr>
            </a:p>
          </p:txBody>
        </p:sp>
      </p:grpSp>
      <p:grpSp>
        <p:nvGrpSpPr>
          <p:cNvPr id="6" name="Groep 5">
            <a:extLst>
              <a:ext uri="{FF2B5EF4-FFF2-40B4-BE49-F238E27FC236}">
                <a16:creationId xmlns:a16="http://schemas.microsoft.com/office/drawing/2014/main" id="{EEBB298E-9E28-46E2-D496-B4A1010A50F4}"/>
              </a:ext>
            </a:extLst>
          </p:cNvPr>
          <p:cNvGrpSpPr/>
          <p:nvPr/>
        </p:nvGrpSpPr>
        <p:grpSpPr>
          <a:xfrm>
            <a:off x="6262411" y="2413872"/>
            <a:ext cx="2009535" cy="794748"/>
            <a:chOff x="5424211" y="1161306"/>
            <a:chExt cx="2377306" cy="792261"/>
          </a:xfrm>
          <a:solidFill>
            <a:srgbClr val="76169B">
              <a:alpha val="50196"/>
            </a:srgbClr>
          </a:solidFill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3B9E10E7-5280-73FE-4F8C-D5ED95ED4C40}"/>
                </a:ext>
              </a:extLst>
            </p:cNvPr>
            <p:cNvSpPr/>
            <p:nvPr/>
          </p:nvSpPr>
          <p:spPr>
            <a:xfrm>
              <a:off x="5424211" y="1161306"/>
              <a:ext cx="2377306" cy="7922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8707EEBA-675F-653E-6B41-C7216BCA800D}"/>
                </a:ext>
              </a:extLst>
            </p:cNvPr>
            <p:cNvSpPr txBox="1"/>
            <p:nvPr/>
          </p:nvSpPr>
          <p:spPr>
            <a:xfrm>
              <a:off x="5424211" y="1161306"/>
              <a:ext cx="2377306" cy="792261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464" tIns="89408" rIns="156464" bIns="89408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/>
                <a:t>Solubility </a:t>
              </a:r>
              <a:endParaRPr lang="en-US" sz="1600" kern="1200"/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1F8877FC-6E36-0792-933E-A3B7DC4C2F99}"/>
              </a:ext>
            </a:extLst>
          </p:cNvPr>
          <p:cNvGrpSpPr/>
          <p:nvPr/>
        </p:nvGrpSpPr>
        <p:grpSpPr>
          <a:xfrm>
            <a:off x="6262411" y="3206134"/>
            <a:ext cx="2009535" cy="794748"/>
            <a:chOff x="5424211" y="1953568"/>
            <a:chExt cx="2377306" cy="1237994"/>
          </a:xfrm>
          <a:solidFill>
            <a:srgbClr val="D5B3ED">
              <a:alpha val="50196"/>
            </a:srgbClr>
          </a:solidFill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A586533D-3E57-3829-EFD7-88F8D0FCBD39}"/>
                </a:ext>
              </a:extLst>
            </p:cNvPr>
            <p:cNvSpPr/>
            <p:nvPr/>
          </p:nvSpPr>
          <p:spPr>
            <a:xfrm>
              <a:off x="5424211" y="1953568"/>
              <a:ext cx="2377306" cy="1237994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5E483773-AE8A-6419-79BA-6D4760B4AC53}"/>
                </a:ext>
              </a:extLst>
            </p:cNvPr>
            <p:cNvSpPr txBox="1"/>
            <p:nvPr/>
          </p:nvSpPr>
          <p:spPr>
            <a:xfrm>
              <a:off x="5424211" y="1953568"/>
              <a:ext cx="2377306" cy="12379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348" tIns="117348" rIns="156464" bIns="176022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nl-NL" sz="1600" kern="1200" dirty="0">
                  <a:solidFill>
                    <a:srgbClr val="7A6765"/>
                  </a:solidFill>
                </a:rPr>
                <a:t>Bhandari, </a:t>
              </a:r>
              <a:r>
                <a:rPr lang="nl-NL" sz="1600" i="1" kern="1200" dirty="0">
                  <a:solidFill>
                    <a:srgbClr val="7A6765"/>
                  </a:solidFill>
                </a:rPr>
                <a:t>et al. </a:t>
              </a:r>
              <a:r>
                <a:rPr lang="nl-NL" sz="1600" i="0" kern="1200" dirty="0">
                  <a:solidFill>
                    <a:srgbClr val="7A6765"/>
                  </a:solidFill>
                </a:rPr>
                <a:t>(2020)</a:t>
              </a:r>
              <a:endParaRPr lang="en-US" sz="1600" i="1" kern="1200" dirty="0">
                <a:solidFill>
                  <a:srgbClr val="7A6765"/>
                </a:solidFill>
              </a:endParaRPr>
            </a:p>
          </p:txBody>
        </p:sp>
      </p:grpSp>
      <p:grpSp>
        <p:nvGrpSpPr>
          <p:cNvPr id="8" name="Groep 7">
            <a:extLst>
              <a:ext uri="{FF2B5EF4-FFF2-40B4-BE49-F238E27FC236}">
                <a16:creationId xmlns:a16="http://schemas.microsoft.com/office/drawing/2014/main" id="{810DFE50-CC80-5CD4-71B1-E1D9225F0930}"/>
              </a:ext>
            </a:extLst>
          </p:cNvPr>
          <p:cNvGrpSpPr/>
          <p:nvPr/>
        </p:nvGrpSpPr>
        <p:grpSpPr>
          <a:xfrm>
            <a:off x="8972540" y="2413872"/>
            <a:ext cx="2009535" cy="794748"/>
            <a:chOff x="8134340" y="1161306"/>
            <a:chExt cx="2377306" cy="792261"/>
          </a:xfrm>
          <a:solidFill>
            <a:srgbClr val="76169B">
              <a:alpha val="50196"/>
            </a:srgbClr>
          </a:solidFill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1A53D41-7978-EFA5-E593-D6EB2096689E}"/>
                </a:ext>
              </a:extLst>
            </p:cNvPr>
            <p:cNvSpPr/>
            <p:nvPr/>
          </p:nvSpPr>
          <p:spPr>
            <a:xfrm>
              <a:off x="8134340" y="1161306"/>
              <a:ext cx="2377306" cy="7922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31329E1F-6177-1637-40AD-2910F3297603}"/>
                </a:ext>
              </a:extLst>
            </p:cNvPr>
            <p:cNvSpPr txBox="1"/>
            <p:nvPr/>
          </p:nvSpPr>
          <p:spPr>
            <a:xfrm>
              <a:off x="8134340" y="1161306"/>
              <a:ext cx="2377306" cy="792261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464" tIns="89408" rIns="156464" bIns="89408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/>
                <a:t>RNA Human Expression data </a:t>
              </a:r>
              <a:endParaRPr lang="en-US" sz="1600" kern="1200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FBCCC57A-E7CF-A7F0-1E92-414D27518158}"/>
              </a:ext>
            </a:extLst>
          </p:cNvPr>
          <p:cNvGrpSpPr/>
          <p:nvPr/>
        </p:nvGrpSpPr>
        <p:grpSpPr>
          <a:xfrm>
            <a:off x="8972540" y="3206134"/>
            <a:ext cx="2009535" cy="794748"/>
            <a:chOff x="8134340" y="1953568"/>
            <a:chExt cx="2377306" cy="1237994"/>
          </a:xfrm>
          <a:solidFill>
            <a:srgbClr val="D5B3ED">
              <a:alpha val="50196"/>
            </a:srgb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031A093F-62C5-5663-16D9-B0B03E77FFFE}"/>
                </a:ext>
              </a:extLst>
            </p:cNvPr>
            <p:cNvSpPr/>
            <p:nvPr/>
          </p:nvSpPr>
          <p:spPr>
            <a:xfrm>
              <a:off x="8134340" y="1953568"/>
              <a:ext cx="2377306" cy="1237994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43BC1367-79AA-1A06-193A-D94CFFC56D56}"/>
                </a:ext>
              </a:extLst>
            </p:cNvPr>
            <p:cNvSpPr txBox="1"/>
            <p:nvPr/>
          </p:nvSpPr>
          <p:spPr>
            <a:xfrm>
              <a:off x="8134340" y="1953568"/>
              <a:ext cx="2377306" cy="123799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348" tIns="117348" rIns="156464" bIns="176022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GB" sz="1600" kern="1200" dirty="0">
                  <a:solidFill>
                    <a:srgbClr val="7A6765"/>
                  </a:solidFill>
                </a:rPr>
                <a:t>Human Protein Atlas </a:t>
              </a:r>
              <a:r>
                <a:rPr lang="nl-NL" sz="1600" b="0" i="0" kern="1200" dirty="0">
                  <a:solidFill>
                    <a:srgbClr val="7A6765"/>
                  </a:solidFill>
                </a:rPr>
                <a:t>Uhlén, </a:t>
              </a:r>
              <a:r>
                <a:rPr lang="nl-NL" sz="1600" b="0" i="1" kern="1200" dirty="0">
                  <a:solidFill>
                    <a:srgbClr val="7A6765"/>
                  </a:solidFill>
                </a:rPr>
                <a:t>et al. </a:t>
              </a:r>
              <a:r>
                <a:rPr lang="nl-NL" sz="1600" b="0" i="0" kern="1200" dirty="0">
                  <a:solidFill>
                    <a:srgbClr val="7A6765"/>
                  </a:solidFill>
                </a:rPr>
                <a:t>(2015)</a:t>
              </a:r>
              <a:r>
                <a:rPr lang="en-GB" sz="1600" kern="1200" dirty="0">
                  <a:solidFill>
                    <a:srgbClr val="7A6765"/>
                  </a:solidFill>
                </a:rPr>
                <a:t> </a:t>
              </a:r>
              <a:endParaRPr lang="en-US" sz="1600" kern="1200" dirty="0">
                <a:solidFill>
                  <a:srgbClr val="7A676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95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F5CEF1E8-BB57-0A8E-B24A-91FEFF8E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77" y="741947"/>
            <a:ext cx="8121767" cy="537410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A8D8FE6-1E78-CDF3-B1A5-DAFA212D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464" y="2359921"/>
            <a:ext cx="2512754" cy="1260243"/>
          </a:xfrm>
          <a:prstGeom prst="rect">
            <a:avLst/>
          </a:prstGeom>
        </p:spPr>
      </p:pic>
      <p:pic>
        <p:nvPicPr>
          <p:cNvPr id="11" name="Afbeelding 10" descr="Afbeelding met tekst&#10;&#10;Automatisch gegenereerde beschrijving">
            <a:extLst>
              <a:ext uri="{FF2B5EF4-FFF2-40B4-BE49-F238E27FC236}">
                <a16:creationId xmlns:a16="http://schemas.microsoft.com/office/drawing/2014/main" id="{4D0B41CE-8B04-8A7C-2540-74D999891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189" y="150777"/>
            <a:ext cx="2863377" cy="1844656"/>
          </a:xfrm>
          <a:prstGeom prst="rect">
            <a:avLst/>
          </a:prstGeom>
        </p:spPr>
      </p:pic>
      <p:pic>
        <p:nvPicPr>
          <p:cNvPr id="13" name="Afbeelding 12" descr="Afbeelding met vectorafbeeldingen&#10;&#10;Automatisch gegenereerde beschrijving">
            <a:extLst>
              <a:ext uri="{FF2B5EF4-FFF2-40B4-BE49-F238E27FC236}">
                <a16:creationId xmlns:a16="http://schemas.microsoft.com/office/drawing/2014/main" id="{75BDF32D-C49F-62E3-592A-2EE3810F3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519039" y="3474495"/>
            <a:ext cx="1758950" cy="2660650"/>
          </a:xfrm>
          <a:prstGeom prst="rect">
            <a:avLst/>
          </a:prstGeom>
        </p:spPr>
      </p:pic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D5622A2-55E6-9E09-21C7-B6D09E8FACFF}"/>
              </a:ext>
            </a:extLst>
          </p:cNvPr>
          <p:cNvCxnSpPr/>
          <p:nvPr/>
        </p:nvCxnSpPr>
        <p:spPr>
          <a:xfrm>
            <a:off x="2839453" y="5069305"/>
            <a:ext cx="5812063" cy="0"/>
          </a:xfrm>
          <a:prstGeom prst="line">
            <a:avLst/>
          </a:prstGeom>
          <a:ln w="38100">
            <a:solidFill>
              <a:srgbClr val="76169B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al 16">
            <a:extLst>
              <a:ext uri="{FF2B5EF4-FFF2-40B4-BE49-F238E27FC236}">
                <a16:creationId xmlns:a16="http://schemas.microsoft.com/office/drawing/2014/main" id="{D8112C0D-D148-01FF-D376-8340A71F5992}"/>
              </a:ext>
            </a:extLst>
          </p:cNvPr>
          <p:cNvSpPr/>
          <p:nvPr/>
        </p:nvSpPr>
        <p:spPr>
          <a:xfrm>
            <a:off x="2534653" y="4893345"/>
            <a:ext cx="304800" cy="351919"/>
          </a:xfrm>
          <a:prstGeom prst="ellipse">
            <a:avLst/>
          </a:prstGeom>
          <a:noFill/>
          <a:ln>
            <a:solidFill>
              <a:srgbClr val="76169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E17A2BFA-CC11-2128-DB3F-AEF27154A2D1}"/>
              </a:ext>
            </a:extLst>
          </p:cNvPr>
          <p:cNvCxnSpPr>
            <a:cxnSpLocks/>
          </p:cNvCxnSpPr>
          <p:nvPr/>
        </p:nvCxnSpPr>
        <p:spPr>
          <a:xfrm>
            <a:off x="4100114" y="1081697"/>
            <a:ext cx="4699298" cy="0"/>
          </a:xfrm>
          <a:prstGeom prst="line">
            <a:avLst/>
          </a:prstGeom>
          <a:ln w="38100">
            <a:solidFill>
              <a:srgbClr val="76169B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al 22">
            <a:extLst>
              <a:ext uri="{FF2B5EF4-FFF2-40B4-BE49-F238E27FC236}">
                <a16:creationId xmlns:a16="http://schemas.microsoft.com/office/drawing/2014/main" id="{CC53924D-DA58-EFA1-D81C-9A552EFE55C1}"/>
              </a:ext>
            </a:extLst>
          </p:cNvPr>
          <p:cNvSpPr/>
          <p:nvPr/>
        </p:nvSpPr>
        <p:spPr>
          <a:xfrm>
            <a:off x="3654204" y="905737"/>
            <a:ext cx="304800" cy="351919"/>
          </a:xfrm>
          <a:prstGeom prst="ellipse">
            <a:avLst/>
          </a:prstGeom>
          <a:noFill/>
          <a:ln>
            <a:solidFill>
              <a:srgbClr val="76169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739BE143-815F-49BA-9D15-77351B4A6892}"/>
              </a:ext>
            </a:extLst>
          </p:cNvPr>
          <p:cNvCxnSpPr>
            <a:cxnSpLocks/>
          </p:cNvCxnSpPr>
          <p:nvPr/>
        </p:nvCxnSpPr>
        <p:spPr>
          <a:xfrm>
            <a:off x="6882063" y="1662548"/>
            <a:ext cx="2197769" cy="0"/>
          </a:xfrm>
          <a:prstGeom prst="line">
            <a:avLst/>
          </a:prstGeom>
          <a:ln w="38100">
            <a:solidFill>
              <a:srgbClr val="76169B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FA1B8A2B-A463-CD0C-25B3-028784EEB76E}"/>
              </a:ext>
            </a:extLst>
          </p:cNvPr>
          <p:cNvCxnSpPr>
            <a:cxnSpLocks/>
          </p:cNvCxnSpPr>
          <p:nvPr/>
        </p:nvCxnSpPr>
        <p:spPr>
          <a:xfrm>
            <a:off x="9095874" y="1647651"/>
            <a:ext cx="0" cy="710538"/>
          </a:xfrm>
          <a:prstGeom prst="straightConnector1">
            <a:avLst/>
          </a:prstGeom>
          <a:ln w="38100">
            <a:solidFill>
              <a:srgbClr val="76169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al 32">
            <a:extLst>
              <a:ext uri="{FF2B5EF4-FFF2-40B4-BE49-F238E27FC236}">
                <a16:creationId xmlns:a16="http://schemas.microsoft.com/office/drawing/2014/main" id="{72535ADD-AB1B-FF25-35DD-9F93F9F0313A}"/>
              </a:ext>
            </a:extLst>
          </p:cNvPr>
          <p:cNvSpPr/>
          <p:nvPr/>
        </p:nvSpPr>
        <p:spPr>
          <a:xfrm>
            <a:off x="6514729" y="1486588"/>
            <a:ext cx="304800" cy="351919"/>
          </a:xfrm>
          <a:prstGeom prst="ellipse">
            <a:avLst/>
          </a:prstGeom>
          <a:noFill/>
          <a:ln>
            <a:solidFill>
              <a:srgbClr val="76169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484F5BB9-A1C9-D61B-1E00-5726FE2195F7}"/>
              </a:ext>
            </a:extLst>
          </p:cNvPr>
          <p:cNvSpPr txBox="1"/>
          <p:nvPr/>
        </p:nvSpPr>
        <p:spPr>
          <a:xfrm>
            <a:off x="10904851" y="5718646"/>
            <a:ext cx="96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76169B"/>
                </a:solidFill>
              </a:rPr>
              <a:t>P20930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A5DDF035-C90A-58B2-7003-B72A44CF9071}"/>
              </a:ext>
            </a:extLst>
          </p:cNvPr>
          <p:cNvSpPr txBox="1"/>
          <p:nvPr/>
        </p:nvSpPr>
        <p:spPr>
          <a:xfrm>
            <a:off x="10877716" y="1945519"/>
            <a:ext cx="1164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76169B"/>
                </a:solidFill>
              </a:rPr>
              <a:t>Q86UQ4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C2C29444-5AFB-1254-8E2D-A2BFE6A6FB31}"/>
              </a:ext>
            </a:extLst>
          </p:cNvPr>
          <p:cNvSpPr txBox="1"/>
          <p:nvPr/>
        </p:nvSpPr>
        <p:spPr>
          <a:xfrm>
            <a:off x="10877716" y="3512664"/>
            <a:ext cx="1052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76169B"/>
                </a:solidFill>
              </a:rPr>
              <a:t>P02808</a:t>
            </a:r>
          </a:p>
        </p:txBody>
      </p:sp>
    </p:spTree>
    <p:extLst>
      <p:ext uri="{BB962C8B-B14F-4D97-AF65-F5344CB8AC3E}">
        <p14:creationId xmlns:p14="http://schemas.microsoft.com/office/powerpoint/2010/main" val="3481510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fbeelding 27" descr="Afbeelding met pijl&#10;&#10;Automatisch gegenereerde beschrijving">
            <a:extLst>
              <a:ext uri="{FF2B5EF4-FFF2-40B4-BE49-F238E27FC236}">
                <a16:creationId xmlns:a16="http://schemas.microsoft.com/office/drawing/2014/main" id="{8041E408-175A-1F0D-D2AB-5050FF046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059" y="4373645"/>
            <a:ext cx="2202736" cy="2447484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FA6791BD-1332-ABB4-AB07-0FC33B052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059" y="36871"/>
            <a:ext cx="2202736" cy="2632200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A8AF0679-E2F3-64E5-5EA0-833FC0713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55963">
            <a:off x="7959889" y="2755661"/>
            <a:ext cx="2512754" cy="1260243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D9AC05E8-D6DF-0E3A-11DF-9F28E9338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41955"/>
            <a:ext cx="7798490" cy="5374089"/>
          </a:xfrm>
          <a:prstGeom prst="rect">
            <a:avLst/>
          </a:prstGeom>
        </p:spPr>
      </p:pic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D5622A2-55E6-9E09-21C7-B6D09E8FACFF}"/>
              </a:ext>
            </a:extLst>
          </p:cNvPr>
          <p:cNvCxnSpPr>
            <a:cxnSpLocks/>
          </p:cNvCxnSpPr>
          <p:nvPr/>
        </p:nvCxnSpPr>
        <p:spPr>
          <a:xfrm>
            <a:off x="3252224" y="5069312"/>
            <a:ext cx="4987835" cy="0"/>
          </a:xfrm>
          <a:prstGeom prst="line">
            <a:avLst/>
          </a:prstGeom>
          <a:ln w="38100">
            <a:solidFill>
              <a:srgbClr val="76169B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al 16">
            <a:extLst>
              <a:ext uri="{FF2B5EF4-FFF2-40B4-BE49-F238E27FC236}">
                <a16:creationId xmlns:a16="http://schemas.microsoft.com/office/drawing/2014/main" id="{D8112C0D-D148-01FF-D376-8340A71F5992}"/>
              </a:ext>
            </a:extLst>
          </p:cNvPr>
          <p:cNvSpPr/>
          <p:nvPr/>
        </p:nvSpPr>
        <p:spPr>
          <a:xfrm>
            <a:off x="2904192" y="4893353"/>
            <a:ext cx="304800" cy="351919"/>
          </a:xfrm>
          <a:prstGeom prst="ellipse">
            <a:avLst/>
          </a:prstGeom>
          <a:noFill/>
          <a:ln>
            <a:solidFill>
              <a:srgbClr val="76169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E17A2BFA-CC11-2128-DB3F-AEF27154A2D1}"/>
              </a:ext>
            </a:extLst>
          </p:cNvPr>
          <p:cNvCxnSpPr>
            <a:cxnSpLocks/>
          </p:cNvCxnSpPr>
          <p:nvPr/>
        </p:nvCxnSpPr>
        <p:spPr>
          <a:xfrm>
            <a:off x="2904192" y="1081705"/>
            <a:ext cx="5803434" cy="0"/>
          </a:xfrm>
          <a:prstGeom prst="line">
            <a:avLst/>
          </a:prstGeom>
          <a:ln w="38100">
            <a:solidFill>
              <a:srgbClr val="76169B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al 22">
            <a:extLst>
              <a:ext uri="{FF2B5EF4-FFF2-40B4-BE49-F238E27FC236}">
                <a16:creationId xmlns:a16="http://schemas.microsoft.com/office/drawing/2014/main" id="{CC53924D-DA58-EFA1-D81C-9A552EFE55C1}"/>
              </a:ext>
            </a:extLst>
          </p:cNvPr>
          <p:cNvSpPr/>
          <p:nvPr/>
        </p:nvSpPr>
        <p:spPr>
          <a:xfrm>
            <a:off x="2551403" y="905745"/>
            <a:ext cx="304800" cy="351919"/>
          </a:xfrm>
          <a:prstGeom prst="ellipse">
            <a:avLst/>
          </a:prstGeom>
          <a:noFill/>
          <a:ln>
            <a:solidFill>
              <a:srgbClr val="76169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Ovaal 32">
            <a:extLst>
              <a:ext uri="{FF2B5EF4-FFF2-40B4-BE49-F238E27FC236}">
                <a16:creationId xmlns:a16="http://schemas.microsoft.com/office/drawing/2014/main" id="{72535ADD-AB1B-FF25-35DD-9F93F9F0313A}"/>
              </a:ext>
            </a:extLst>
          </p:cNvPr>
          <p:cNvSpPr/>
          <p:nvPr/>
        </p:nvSpPr>
        <p:spPr>
          <a:xfrm>
            <a:off x="5954367" y="3206909"/>
            <a:ext cx="304800" cy="351919"/>
          </a:xfrm>
          <a:prstGeom prst="ellipse">
            <a:avLst/>
          </a:prstGeom>
          <a:noFill/>
          <a:ln>
            <a:solidFill>
              <a:srgbClr val="76169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290C0C5-312D-3CA9-AFF6-511153457ABF}"/>
              </a:ext>
            </a:extLst>
          </p:cNvPr>
          <p:cNvSpPr txBox="1"/>
          <p:nvPr/>
        </p:nvSpPr>
        <p:spPr>
          <a:xfrm>
            <a:off x="10349891" y="5539945"/>
            <a:ext cx="18218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76169B"/>
                </a:solidFill>
                <a:latin typeface="+mj-lt"/>
              </a:rPr>
              <a:t>Q8N357</a:t>
            </a:r>
          </a:p>
          <a:p>
            <a:r>
              <a:rPr lang="en-GB" sz="1600" b="1" i="0" dirty="0">
                <a:solidFill>
                  <a:srgbClr val="76169B"/>
                </a:solidFill>
                <a:effectLst/>
                <a:latin typeface="+mj-lt"/>
              </a:rPr>
              <a:t>Solute carrier family 35 member F6 </a:t>
            </a:r>
          </a:p>
          <a:p>
            <a:r>
              <a:rPr lang="en-GB" sz="1600" b="1" dirty="0">
                <a:solidFill>
                  <a:srgbClr val="76169B"/>
                </a:solidFill>
                <a:latin typeface="+mj-lt"/>
              </a:rPr>
              <a:t>Tissue: Liver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2FC96DDE-B9DC-21B8-2B1A-B94686596487}"/>
              </a:ext>
            </a:extLst>
          </p:cNvPr>
          <p:cNvSpPr txBox="1"/>
          <p:nvPr/>
        </p:nvSpPr>
        <p:spPr>
          <a:xfrm>
            <a:off x="10136893" y="1095260"/>
            <a:ext cx="22027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solidFill>
                  <a:srgbClr val="76169B"/>
                </a:solidFill>
                <a:latin typeface="+mj-lt"/>
              </a:rPr>
              <a:t>P48023</a:t>
            </a:r>
          </a:p>
          <a:p>
            <a:r>
              <a:rPr lang="nl-NL" sz="1600" b="1" i="0" dirty="0">
                <a:solidFill>
                  <a:srgbClr val="76169B"/>
                </a:solidFill>
                <a:effectLst/>
                <a:latin typeface="+mj-lt"/>
              </a:rPr>
              <a:t>Tumor necrosis factor ligand superfamily member 6</a:t>
            </a:r>
          </a:p>
          <a:p>
            <a:r>
              <a:rPr lang="nl-NL" sz="1600" b="1" dirty="0">
                <a:solidFill>
                  <a:srgbClr val="76169B"/>
                </a:solidFill>
                <a:latin typeface="+mj-lt"/>
              </a:rPr>
              <a:t>Tissue: Spleen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451B147-A538-1325-CC64-3DD400A6BF0E}"/>
              </a:ext>
            </a:extLst>
          </p:cNvPr>
          <p:cNvSpPr txBox="1"/>
          <p:nvPr/>
        </p:nvSpPr>
        <p:spPr>
          <a:xfrm>
            <a:off x="10349891" y="3560471"/>
            <a:ext cx="18218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76169B"/>
                </a:solidFill>
                <a:latin typeface="+mj-lt"/>
              </a:rPr>
              <a:t>P02808</a:t>
            </a:r>
          </a:p>
          <a:p>
            <a:r>
              <a:rPr lang="en-GB" sz="1600" b="1" dirty="0">
                <a:solidFill>
                  <a:srgbClr val="76169B"/>
                </a:solidFill>
                <a:latin typeface="+mj-lt"/>
              </a:rPr>
              <a:t>Statherin </a:t>
            </a:r>
          </a:p>
          <a:p>
            <a:r>
              <a:rPr lang="en-GB" sz="1600" b="1" dirty="0">
                <a:solidFill>
                  <a:srgbClr val="76169B"/>
                </a:solidFill>
                <a:latin typeface="+mj-lt"/>
              </a:rPr>
              <a:t>Tissue: Salivary gland</a:t>
            </a:r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6793E51E-726D-7D67-BE3C-406B6C50BED8}"/>
              </a:ext>
            </a:extLst>
          </p:cNvPr>
          <p:cNvCxnSpPr>
            <a:cxnSpLocks/>
          </p:cNvCxnSpPr>
          <p:nvPr/>
        </p:nvCxnSpPr>
        <p:spPr>
          <a:xfrm>
            <a:off x="6330344" y="3377101"/>
            <a:ext cx="2377282" cy="0"/>
          </a:xfrm>
          <a:prstGeom prst="line">
            <a:avLst/>
          </a:prstGeom>
          <a:ln w="38100">
            <a:solidFill>
              <a:srgbClr val="76169B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660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17E2E77B-933E-D994-8341-49A6CB91FCC2}"/>
              </a:ext>
            </a:extLst>
          </p:cNvPr>
          <p:cNvSpPr txBox="1"/>
          <p:nvPr/>
        </p:nvSpPr>
        <p:spPr>
          <a:xfrm>
            <a:off x="203200" y="119771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177EA07-A960-9415-8101-DB53863DBE5F}"/>
              </a:ext>
            </a:extLst>
          </p:cNvPr>
          <p:cNvSpPr txBox="1"/>
          <p:nvPr/>
        </p:nvSpPr>
        <p:spPr>
          <a:xfrm>
            <a:off x="6376077" y="119771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ED92B8A-19DF-0DB9-CDC0-B6F7448CBB40}"/>
              </a:ext>
            </a:extLst>
          </p:cNvPr>
          <p:cNvSpPr txBox="1"/>
          <p:nvPr/>
        </p:nvSpPr>
        <p:spPr>
          <a:xfrm>
            <a:off x="203199" y="3704666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CBA74A46-0E5C-85F3-1A29-981C4519FD5E}"/>
              </a:ext>
            </a:extLst>
          </p:cNvPr>
          <p:cNvSpPr txBox="1"/>
          <p:nvPr/>
        </p:nvSpPr>
        <p:spPr>
          <a:xfrm>
            <a:off x="6453870" y="3590933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DE35DA83-2F61-BFE6-E438-FC589EFCA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779" y="3991043"/>
            <a:ext cx="7254480" cy="2841151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0734C0AE-06C6-BB1F-CEDE-AA6E29EBF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9" y="93760"/>
            <a:ext cx="5003800" cy="364490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47427553-89EC-83EB-E5E4-361DDFC80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189" y="59766"/>
            <a:ext cx="5092700" cy="3644900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A94D42B8-F4DD-7EA0-F54A-9487EC944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249" y="3717718"/>
            <a:ext cx="3768338" cy="31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18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00B91C9-281A-BDB3-0F4E-080B169FA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18" y="1296585"/>
            <a:ext cx="5372778" cy="3913673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EC291411-90A4-09C4-28A5-24582A39D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769" y="1296585"/>
            <a:ext cx="5429327" cy="3954865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17E2E77B-933E-D994-8341-49A6CB91FCC2}"/>
              </a:ext>
            </a:extLst>
          </p:cNvPr>
          <p:cNvSpPr txBox="1"/>
          <p:nvPr/>
        </p:nvSpPr>
        <p:spPr>
          <a:xfrm>
            <a:off x="203199" y="1406495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177EA07-A960-9415-8101-DB53863DBE5F}"/>
              </a:ext>
            </a:extLst>
          </p:cNvPr>
          <p:cNvSpPr txBox="1"/>
          <p:nvPr/>
        </p:nvSpPr>
        <p:spPr>
          <a:xfrm>
            <a:off x="6390010" y="1406495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483744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306FED3E-CA85-8E44-5069-44991D506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" y="4451123"/>
            <a:ext cx="12186301" cy="199439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8C0810EE-BE7E-7A4A-B62B-CF49613B5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84" y="412477"/>
            <a:ext cx="3768338" cy="3140282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BED92B8A-19DF-0DB9-CDC0-B6F7448CBB40}"/>
              </a:ext>
            </a:extLst>
          </p:cNvPr>
          <p:cNvSpPr txBox="1"/>
          <p:nvPr/>
        </p:nvSpPr>
        <p:spPr>
          <a:xfrm>
            <a:off x="508025" y="161933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CBA74A46-0E5C-85F3-1A29-981C4519FD5E}"/>
              </a:ext>
            </a:extLst>
          </p:cNvPr>
          <p:cNvSpPr txBox="1"/>
          <p:nvPr/>
        </p:nvSpPr>
        <p:spPr>
          <a:xfrm>
            <a:off x="6410611" y="161933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24996F2-3ECD-D50B-3BE1-B1A53F8A50C8}"/>
              </a:ext>
            </a:extLst>
          </p:cNvPr>
          <p:cNvSpPr txBox="1"/>
          <p:nvPr/>
        </p:nvSpPr>
        <p:spPr>
          <a:xfrm>
            <a:off x="133734" y="3934100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F1C7B16-5E53-9441-D934-E129B472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422" y="562042"/>
            <a:ext cx="7024578" cy="284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89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E7C1D-4ADA-7945-3F1B-38BC8609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Solubility</a:t>
            </a:r>
            <a:r>
              <a:rPr lang="nl-NL" dirty="0"/>
              <a:t>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38BD19-AB42-68A9-0A20-2F944B2BD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3411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187BEBC1-9217-F1BC-4F3E-8F0235C3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3928566"/>
            <a:ext cx="7108556" cy="287511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CE40410-1349-7312-7680-DE59A60F5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242" y="19225"/>
            <a:ext cx="5041900" cy="36830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7E606DC-0DD4-2B9D-5554-626C4E1FB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434" y="3586798"/>
            <a:ext cx="3896747" cy="326709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62FE454-B856-D614-F7BD-0858DF32F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58" y="0"/>
            <a:ext cx="5041900" cy="368300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817B672-46BD-AD16-820F-6E3695E0B125}"/>
              </a:ext>
            </a:extLst>
          </p:cNvPr>
          <p:cNvSpPr txBox="1"/>
          <p:nvPr/>
        </p:nvSpPr>
        <p:spPr>
          <a:xfrm>
            <a:off x="203200" y="119771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4A0D6C69-93C9-387E-B38C-9C01F5EA34B9}"/>
              </a:ext>
            </a:extLst>
          </p:cNvPr>
          <p:cNvSpPr txBox="1"/>
          <p:nvPr/>
        </p:nvSpPr>
        <p:spPr>
          <a:xfrm>
            <a:off x="6376077" y="119771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5DC0B4B-D2A6-D8CF-A8CD-8E7A0994E1D7}"/>
              </a:ext>
            </a:extLst>
          </p:cNvPr>
          <p:cNvSpPr txBox="1"/>
          <p:nvPr/>
        </p:nvSpPr>
        <p:spPr>
          <a:xfrm>
            <a:off x="203199" y="3704666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2186DD8-F929-48E6-148E-485B9A16D4BF}"/>
              </a:ext>
            </a:extLst>
          </p:cNvPr>
          <p:cNvSpPr txBox="1"/>
          <p:nvPr/>
        </p:nvSpPr>
        <p:spPr>
          <a:xfrm>
            <a:off x="6376077" y="3702225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17169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Afbeelding 20">
            <a:extLst>
              <a:ext uri="{FF2B5EF4-FFF2-40B4-BE49-F238E27FC236}">
                <a16:creationId xmlns:a16="http://schemas.microsoft.com/office/drawing/2014/main" id="{86E52018-111D-EE5C-9F30-0F6B5C87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325" y="1777059"/>
            <a:ext cx="5688839" cy="4166069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933FC467-F534-FDED-EDD8-7C196A9A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59" y="1787553"/>
            <a:ext cx="5688839" cy="4155575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817B672-46BD-AD16-820F-6E3695E0B125}"/>
              </a:ext>
            </a:extLst>
          </p:cNvPr>
          <p:cNvSpPr txBox="1"/>
          <p:nvPr/>
        </p:nvSpPr>
        <p:spPr>
          <a:xfrm>
            <a:off x="751702" y="1587499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4A0D6C69-93C9-387E-B38C-9C01F5EA34B9}"/>
              </a:ext>
            </a:extLst>
          </p:cNvPr>
          <p:cNvSpPr txBox="1"/>
          <p:nvPr/>
        </p:nvSpPr>
        <p:spPr>
          <a:xfrm>
            <a:off x="6729003" y="1587499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8922925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46477</TotalTime>
  <Words>198</Words>
  <Application>Microsoft Macintosh PowerPoint</Application>
  <PresentationFormat>Breedbeeld</PresentationFormat>
  <Paragraphs>89</Paragraphs>
  <Slides>18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3" baseType="lpstr">
      <vt:lpstr>Apple Chancery</vt:lpstr>
      <vt:lpstr>Arial</vt:lpstr>
      <vt:lpstr>Calibri</vt:lpstr>
      <vt:lpstr>Calibri Light</vt:lpstr>
      <vt:lpstr>Kantoorthema</vt:lpstr>
      <vt:lpstr>expression</vt:lpstr>
      <vt:lpstr>PowerPoint-presentatie</vt:lpstr>
      <vt:lpstr>PowerPoint-presentatie</vt:lpstr>
      <vt:lpstr>PowerPoint-presentatie</vt:lpstr>
      <vt:lpstr>PowerPoint-presentatie</vt:lpstr>
      <vt:lpstr>PowerPoint-presentatie</vt:lpstr>
      <vt:lpstr>Solubility </vt:lpstr>
      <vt:lpstr>PowerPoint-presentatie</vt:lpstr>
      <vt:lpstr>PowerPoint-presentatie</vt:lpstr>
      <vt:lpstr>PowerPoint-presentatie</vt:lpstr>
      <vt:lpstr>Aggregation</vt:lpstr>
      <vt:lpstr>PowerPoint-presentatie</vt:lpstr>
      <vt:lpstr>PowerPoint-presentatie</vt:lpstr>
      <vt:lpstr>PowerPoint-presentatie</vt:lpstr>
      <vt:lpstr>suplementary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expression</dc:title>
  <dc:creator>Gangaram-Panday, P.V.R. (Priya)</dc:creator>
  <cp:lastModifiedBy>Gangaram-Panday, P.V.R. (Priya)</cp:lastModifiedBy>
  <cp:revision>20</cp:revision>
  <dcterms:created xsi:type="dcterms:W3CDTF">2022-07-30T13:40:18Z</dcterms:created>
  <dcterms:modified xsi:type="dcterms:W3CDTF">2022-09-08T13:36:23Z</dcterms:modified>
</cp:coreProperties>
</file>